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FF33"/>
    <a:srgbClr val="0066FF"/>
    <a:srgbClr val="66CCFF"/>
    <a:srgbClr val="FFFF99"/>
    <a:srgbClr val="FF6600"/>
    <a:srgbClr val="008000"/>
    <a:srgbClr val="0033CC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270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5C22-F15C-44CF-8B0B-4B156E66EC98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1ADA-ED50-4BBE-8AC0-017A8EC95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52" y="2000232"/>
            <a:ext cx="65722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«</a:t>
            </a:r>
            <a:r>
              <a:rPr lang="ru-RU" sz="1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Яйский</a:t>
            </a:r>
            <a:r>
              <a:rPr lang="ru-RU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«Кораблик»</a:t>
            </a:r>
            <a:endParaRPr lang="ru-RU" sz="1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Titanic11\Desktop\фото\XXL.jpg"/>
          <p:cNvPicPr/>
          <p:nvPr/>
        </p:nvPicPr>
        <p:blipFill>
          <a:blip r:embed="rId2" cstate="print"/>
          <a:srcRect r="7584" b="12433"/>
          <a:stretch>
            <a:fillRect/>
          </a:stretch>
        </p:blipFill>
        <p:spPr bwMode="auto">
          <a:xfrm>
            <a:off x="142852" y="714349"/>
            <a:ext cx="1857388" cy="1143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500702" y="571472"/>
            <a:ext cx="85725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№</a:t>
            </a:r>
            <a:r>
              <a:rPr lang="ru-RU" sz="2800" b="1" dirty="0" smtClean="0">
                <a:solidFill>
                  <a:srgbClr val="0033CC"/>
                </a:solidFill>
              </a:rPr>
              <a:t>3</a:t>
            </a:r>
            <a:r>
              <a:rPr lang="ru-RU" b="1" dirty="0" smtClean="0">
                <a:solidFill>
                  <a:srgbClr val="0033CC"/>
                </a:solidFill>
              </a:rPr>
              <a:t> 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4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ГАЗЕТА ДЛЯ РОДИТЕЛЕЙ И ПЕДАГОГОВ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54" y="428596"/>
            <a:ext cx="4786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«ВЕСТНИК </a:t>
            </a:r>
          </a:p>
          <a:p>
            <a:pPr algn="r"/>
            <a:r>
              <a:rPr lang="ru-RU" sz="4400" b="1" dirty="0" smtClean="0">
                <a:ln w="31550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ЗДОРОВЬЯ»</a:t>
            </a:r>
            <a:endParaRPr lang="ru-RU" sz="4400" b="1" dirty="0">
              <a:ln w="31550" cmpd="sng">
                <a:solidFill>
                  <a:srgbClr val="0066FF"/>
                </a:solidFill>
                <a:prstDash val="solid"/>
              </a:ln>
              <a:solidFill>
                <a:srgbClr val="0033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285728" y="2786050"/>
          <a:ext cx="2714644" cy="548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39240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Читайте в номере</a:t>
                      </a:r>
                      <a:r>
                        <a:rPr lang="ru-RU" sz="2400" b="1" dirty="0" smtClean="0"/>
                        <a:t>:</a:t>
                      </a:r>
                      <a:endParaRPr lang="ru-RU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85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Кинезиологические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упражнения             стр. 2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2128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 доктора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Пилюлькина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стр. 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endParaRPr lang="ru-RU" sz="180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Мастерская </a:t>
                      </a:r>
                      <a:r>
                        <a:rPr kumimoji="0"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самоделкина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стр.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Закаливание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стр. 5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020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«Психологическое здоровье ребенка и телевидение»</a:t>
                      </a:r>
                      <a:r>
                        <a:rPr kumimoji="0" lang="ru-RU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стр.7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139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Кроссворд  и ребусы       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стр.9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Светофор здоровья и загадки                    стр.10</a:t>
                      </a:r>
                      <a:endParaRPr lang="ru-RU" sz="1800" b="0" dirty="0" smtClean="0">
                        <a:solidFill>
                          <a:srgbClr val="CC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357166" y="8572528"/>
            <a:ext cx="6215106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8" y="2786050"/>
          <a:ext cx="2714644" cy="550072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5500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rgbClr val="0066FF"/>
                      </a:solidFill>
                      <a:prstDash val="solid"/>
                    </a:lnL>
                    <a:lnR w="28575" cmpd="sng">
                      <a:solidFill>
                        <a:srgbClr val="0066FF"/>
                      </a:solidFill>
                      <a:prstDash val="solid"/>
                    </a:lnR>
                    <a:lnT w="28575" cmpd="sng">
                      <a:solidFill>
                        <a:srgbClr val="0066FF"/>
                      </a:solidFill>
                      <a:prstDash val="solid"/>
                    </a:lnT>
                    <a:lnB w="28575" cmpd="sng">
                      <a:solidFill>
                        <a:srgbClr val="0066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hello_html_m5b67e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2571736"/>
            <a:ext cx="2786082" cy="29611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43248" y="5357818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Забота о здоровье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важнейший труд.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44" y="85725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ЕБУСЫ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76" y="6786578"/>
            <a:ext cx="30718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Газета для родителей и педагогов «Вестник здоровья» </a:t>
            </a:r>
          </a:p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МАДОУ «</a:t>
            </a:r>
            <a:r>
              <a:rPr lang="ru-RU" sz="1400" b="1" i="1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Яйский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детский сад «Кораблик» </a:t>
            </a:r>
          </a:p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Выходит 1 раз в 2 месяца </a:t>
            </a:r>
          </a:p>
          <a:p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Редактор: старший воспитатель </a:t>
            </a:r>
            <a:r>
              <a:rPr lang="ru-RU" sz="1400" b="1" i="1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Мячина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1400" b="1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43644" y="8774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876" y="6643702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1876" y="6786578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s://otvet.ya.guru/media/im/66/rV/66rVizRaLz0PXQHJwuk0GVMA5GwgD7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214546"/>
            <a:ext cx="3214710" cy="6000792"/>
          </a:xfrm>
          <a:prstGeom prst="rect">
            <a:avLst/>
          </a:prstGeom>
          <a:noFill/>
        </p:spPr>
      </p:pic>
      <p:pic>
        <p:nvPicPr>
          <p:cNvPr id="2052" name="Picture 4" descr="https://prikolists.club/wp-content/uploads/2019/08/37-48.jpg"/>
          <p:cNvPicPr>
            <a:picLocks noChangeAspect="1" noChangeArrowheads="1"/>
          </p:cNvPicPr>
          <p:nvPr/>
        </p:nvPicPr>
        <p:blipFill>
          <a:blip r:embed="rId3"/>
          <a:srcRect l="7143" t="41074" r="20238"/>
          <a:stretch>
            <a:fillRect/>
          </a:stretch>
        </p:blipFill>
        <p:spPr bwMode="auto">
          <a:xfrm>
            <a:off x="357166" y="785786"/>
            <a:ext cx="3214710" cy="112737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0042" y="357158"/>
            <a:ext cx="272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СВЕТОФОР ЗДОРОВЬЯ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876" y="928662"/>
            <a:ext cx="29289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Что дороже денег?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На стене висит, болтается и всяк за него хватается.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Зубов много, а ничего не ест. Языка нет, а правду скажет.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Не стукнет, не брякнет, а ко всякому подойдет.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Пляшет теплая волна, под волною белизна.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Отгадайте, вспомните, что за море в комнате.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Хвостик из кости, а на спине щетина.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Дождик теплый и густой, этот дождик не простой.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Он без туч, без облаков, целый день идти готов.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Ускользает как живое, но не выпущу его я.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Белой пеной пенится, руки мыть не ленится..</a:t>
            </a:r>
            <a:endParaRPr lang="ru-RU" sz="1600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6256" y="428596"/>
            <a:ext cx="122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90" y="214282"/>
            <a:ext cx="6429420" cy="8429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«Английский язык для малышей»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5728" y="8786842"/>
            <a:ext cx="6215106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43644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04" y="357158"/>
            <a:ext cx="2643206" cy="928694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28" y="1357290"/>
            <a:ext cx="307183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методика сохранения здоровья путем воздействия на мышцы тела, т.е. путем физической активности.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методы позволяют активизировать различные отделы коры больших полушарий, что способствует развитию способностей человека и коррекции проблем в различных областях психики.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 – комплекс движений, позволяющий активизировать межполушарное взаимодействие. Когда полушария обмениваются информацией, происходит синхронизация их работы.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систематического использования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упражнений у ребенка развиваются межполушарные связи, улучшается память и концентрация внимания, наблюдается значительный прогресс в управлении своими эмоциями.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857628" y="357158"/>
            <a:ext cx="2357454" cy="2714644"/>
          </a:xfrm>
          <a:prstGeom prst="rect">
            <a:avLst/>
          </a:prstGeom>
          <a:ln w="635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71876" y="3143240"/>
            <a:ext cx="29289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уделяет особое внимание таким упражнениям, в которых используются одновременные разнотипные движения рук. Регуляция таких движений осуществляется на уровне головного мозга, в отличие от симметричных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содружественных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движений, регуляция которых, в основном, происходят на уровне спинного мозга.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отметить, что значение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 особенно велико в дошкольном и  младшем  школьном возрасте, пока идет формирование речевой моторной области.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43644" y="877466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604" y="5929322"/>
            <a:ext cx="2786106" cy="2718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8" y="2357422"/>
            <a:ext cx="32861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логопедических занятиях в детском саду мы регулярно выполняем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 в начале занятия. Это заметно повышает умственную активность и работоспособность детей, а значит и эффективность коррекционной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Упражнения достаточно просты, но интересны. Дети выполняют их с большим удовольствием.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Предлагаю и родителям использовать эти упражнения для развития умственных способностей своих детей.  </a:t>
            </a:r>
          </a:p>
        </p:txBody>
      </p:sp>
      <p:pic>
        <p:nvPicPr>
          <p:cNvPr id="14" name="Рисунок 13" descr="https://i.mycdn.me/image?id=931698599376&amp;t=3&amp;plc=API&amp;viewToken=VkuRHP2BlBg96Df3RfeeRA&amp;tkn=*nqPTO8IVQSwgv8GJ4Zv_I4Mo2O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6286512"/>
            <a:ext cx="1500197" cy="2214578"/>
          </a:xfrm>
          <a:prstGeom prst="rect">
            <a:avLst/>
          </a:prstGeom>
          <a:ln w="508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https://i.mycdn.me/image?id=931698615504&amp;t=3&amp;plc=API&amp;viewToken=CyFcHyLHMzBwrV90XGKLqw&amp;tkn=*77cdTEy9ADB4-slWwkHP0MiW0t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8" y="6286512"/>
            <a:ext cx="1428760" cy="2214578"/>
          </a:xfrm>
          <a:prstGeom prst="rect">
            <a:avLst/>
          </a:prstGeom>
          <a:ln w="508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571876" y="1714480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Применяя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упражнения, важно соблюдать следующие условия: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643314" y="2643174"/>
            <a:ext cx="30003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систематичность выполнения;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постепенное увеличение темпа и сложности;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точность выполнения движений и приемов;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чередование учебных действий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упражнениями; но во время занятий продуктивной деятельностью  упражнения следует проводить до начала работы, не прерывая 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r="15385" b="13889"/>
          <a:stretch>
            <a:fillRect/>
          </a:stretch>
        </p:blipFill>
        <p:spPr>
          <a:xfrm>
            <a:off x="1142984" y="357158"/>
            <a:ext cx="1714512" cy="2071702"/>
          </a:xfrm>
          <a:prstGeom prst="rect">
            <a:avLst/>
          </a:prstGeom>
          <a:ln w="508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Рисунок 22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31359" r="20634"/>
          <a:stretch>
            <a:fillRect/>
          </a:stretch>
        </p:blipFill>
        <p:spPr>
          <a:xfrm>
            <a:off x="4286256" y="5786446"/>
            <a:ext cx="1857388" cy="2643206"/>
          </a:xfrm>
          <a:prstGeom prst="rect">
            <a:avLst/>
          </a:prstGeom>
          <a:ln w="50800" cap="sq" cmpd="thickThin">
            <a:solidFill>
              <a:srgbClr val="66FF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500438" y="357158"/>
            <a:ext cx="31432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Желательно делать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кинезиологическую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гимнастику в начале  не только логопедических, но и любых развивающих занятий с детьми.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43644" y="877466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28" y="285720"/>
            <a:ext cx="321471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Примерный комплекс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Расправить и растянуть внешний край каждого уха одноименной рукой в направлении вверх – наружу от верхней части к мочке уха (пять раз). Помассировать ушную раковину.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Колечко»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Поочередно перебирать пальцы рук, соединяя в кольцо с большим пальцем последовательно указательный, средний и т.д.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«Кулак-ребро-ладонь»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положения руки на плоскости последовательно сменяют друг друга. Выполняется сначала правой рукой, затем левой рукой. Затем двумя руками одновременно.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Ладошки вверх, ладошки вниз,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их на бочок  и зажали в кулачок.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«Ухо – нос – хлопок»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Левой рукой возьмитесь за кончик носа, а правой рукой за противоположное ухо. Одновременно отпустите ухо и нос, хлопните в ладоши, поменяйте положение рук с «точностью до наоборот».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876" y="357158"/>
            <a:ext cx="300039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«Лягушки»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Положить руки на стол. Одна рука сжата в кулак, другая лежит на плоскости стола (ладошка). Одновременно менять положение рук, отрывая руки от стола. Усложнение упражнения состоит в ускорении.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весёлые лягушки</a:t>
            </a:r>
            <a:b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минутки не сидят </a:t>
            </a:r>
            <a:b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 прыгают подружки, </a:t>
            </a:r>
            <a:b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брызги вверх летят.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«Симметричные рисунки»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Рисовать в воздухе обеими руками зеркально симметричные рисунки Главное, чтобы ребенок смотрел во время « рисования» на свою руку).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«Горизонтальная восьмерка»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Нарисовать в воздухе в горизонтальной плоскости цифру восемь три раза – сначала одной рукой, потом другой, затем обеими руками.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«Зеркальное рисование»: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Положите на стол чистый лист бумаги. Начните рисовать одновременно обеими руками рисунки, буквы.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14" y="8072462"/>
            <a:ext cx="2857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– логопед, Андреева Е.И.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Игры для развития мелкой моторики должны проводиться под наблюдением взрослых. Иначе ребенок может проглотить какую-нибудь мелкую деталь или подавиться ей. Играть в игры и выполнять упражнения, развивающие мелкую моторику, нужно систематически. Занимайтесь с ребенком каждый день и скоро заметите, что движения вашего малыша с каждым разом становятся все более </a:t>
            </a:r>
            <a:r>
              <a:rPr lang="ru-RU" dirty="0" err="1" smtClean="0"/>
              <a:t>плавнымЗнакомьтесь</a:t>
            </a:r>
            <a:r>
              <a:rPr lang="ru-RU" dirty="0" smtClean="0"/>
              <a:t>, мамы и папы -  это </a:t>
            </a:r>
            <a:r>
              <a:rPr lang="ru-RU" dirty="0" err="1" smtClean="0"/>
              <a:t>Самоделкин</a:t>
            </a:r>
            <a:r>
              <a:rPr lang="ru-RU" dirty="0" smtClean="0"/>
              <a:t>. Частый гость нашей группы. С его помощью мы изготовили много пособий и игр для развития мелкой моторики. Он согласился на нашей странице вести рубрику </a:t>
            </a:r>
            <a:r>
              <a:rPr lang="ru-RU" b="1" i="1" dirty="0" smtClean="0"/>
              <a:t>«Очумелые ручки».</a:t>
            </a:r>
            <a:r>
              <a:rPr lang="ru-RU" dirty="0" smtClean="0"/>
              <a:t> И сегодня он научит Вас, как  изготовить игры из подручных материалов для развития мелкой моторики рук.</a:t>
            </a:r>
          </a:p>
          <a:p>
            <a:r>
              <a:rPr lang="ru-RU" dirty="0" smtClean="0"/>
              <a:t>и, чёткими и скоординированными.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43644" y="877466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80" y="357158"/>
            <a:ext cx="2357454" cy="785818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доктора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Пилюлькина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0" name="Скругленная прямоугольная выноска 31"/>
          <p:cNvSpPr>
            <a:spLocks noChangeArrowheads="1"/>
          </p:cNvSpPr>
          <p:nvPr/>
        </p:nvSpPr>
        <p:spPr bwMode="auto">
          <a:xfrm>
            <a:off x="357166" y="1285852"/>
            <a:ext cx="2857520" cy="4500594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im0-tub-ru.yandex.net/i?id=3724b224958383f4be542e33cdc9a9fa-l&amp;n=13"/>
          <p:cNvPicPr/>
          <p:nvPr/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2216" r="21866"/>
          <a:stretch/>
        </p:blipFill>
        <p:spPr bwMode="auto">
          <a:xfrm>
            <a:off x="1500174" y="5929322"/>
            <a:ext cx="1714512" cy="24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604" y="1285852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для развития мелкой моторики должны проводиться под наблюдением взрослых. Иначе ребенок может проглотить какую-нибудь мелкую деталь или подавиться ей. Играть в игры и выполнять упражнения, развивающие мелкую моторику, нужно систематически. Занимайтесь с ребенком каждый день и скоро заметите, что движения вашего малыша с каждым разом становятся все более плавными, чёткими и скоординированными.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Рисунок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8" y="1214414"/>
            <a:ext cx="1714512" cy="2473354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86124" y="357158"/>
            <a:ext cx="3286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Приглашаем Вас в мастерскую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Самоделкина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429000" y="3643306"/>
            <a:ext cx="31432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Знакомьтесь, мамы и папы -  это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Самоделкин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Частый гость нашей группы. С его помощью мы изготовили много пособий и игр для развития мелкой моторики. Он согласился на нашей странице вести рубрику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«Очумелые ручки».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сегодня он научит Вас, как  изготовить игры из подручных материалов для развития мелкой моторики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429000" y="6429388"/>
            <a:ext cx="31432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Скручивание лент.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Рисунок 10" descr="http://nenuda.ru/nuda/220/219520/219520_html_22756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4" y="6786579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457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на песке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Насыпьте на поднос песок. Возьмите пальчик ребенка в свою руку и проведите им по песку. </a:t>
            </a:r>
            <a:r>
              <a:rPr lang="ru-RU" b="1" dirty="0" smtClean="0"/>
              <a:t>Закаливание</a:t>
            </a:r>
            <a:r>
              <a:rPr lang="ru-RU" dirty="0" smtClean="0"/>
              <a:t> - самый простой и действенный способ укрепления защитных сил организма.</a:t>
            </a:r>
          </a:p>
          <a:p>
            <a:r>
              <a:rPr lang="ru-RU" dirty="0" smtClean="0"/>
              <a:t>Систематическое закаливание укрепляет не только нервную систему, тренирует безболезненное восприятие организма к переменам холода и тепла, но и укрепляет сердце, легкие, улучшает обмен веществ, то есть улучшает работу всех органов и систем.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286520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/>
          </a:p>
        </p:txBody>
      </p:sp>
      <p:pic>
        <p:nvPicPr>
          <p:cNvPr id="6148" name="Рисунок 12" descr="http://st1.stranamam.ru/data/cache/2014dec/16/38/14344536_69389-6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214678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14" descr="http://mdoy.ru/upload/dou/20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6072198"/>
            <a:ext cx="3143272" cy="200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Рисунок 15" descr="http://d.120-bal.ru/pars_docs/refs/23/22417/22417_html_m2395c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1" y="1214414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Рисунок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80" y="714348"/>
            <a:ext cx="256516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57166" y="5072066"/>
            <a:ext cx="3214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Откручивание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закручивание крышек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10800000" flipV="1">
            <a:off x="3500438" y="357158"/>
            <a:ext cx="31432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Угадывание на ощупь предметов.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"Волшебный мешочек".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95821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5821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85728" y="357158"/>
            <a:ext cx="3286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Шнурование. Игра «Шнуровка»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57166" y="2571736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Застегивание пуговиц. Игра "Застежки"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8" y="321467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Черепанова Л.Н, </a:t>
            </a:r>
            <a:r>
              <a:rPr lang="ru-RU" sz="1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Набиулина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Ю.Р., воспитатели гр. «Капелька»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90" y="3786182"/>
            <a:ext cx="2571768" cy="571504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76" y="4429124"/>
            <a:ext cx="2928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Закаливание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 самый простой и действенный способ укрепления защитных сил организма.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Систематическое закаливание укрепляет не только нервную систему, тренирует безболезненное восприятие организма к переменам холода и тепла, но и укрепляет сердце, легкие, улучшает обмен веществ, то есть улучшает работу всех органов и систем.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7929586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же существуют формы закаливания?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Какие же существуют формы закаливания?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Закаливание воздухом</a:t>
            </a:r>
            <a:endParaRPr lang="ru-RU" dirty="0" smtClean="0"/>
          </a:p>
          <a:p>
            <a:r>
              <a:rPr lang="ru-RU" dirty="0" smtClean="0"/>
              <a:t>Прогулка в любую погоду в соответствующей одежде</a:t>
            </a:r>
          </a:p>
          <a:p>
            <a:r>
              <a:rPr lang="ru-RU" dirty="0" smtClean="0"/>
              <a:t>Сон на воздухе</a:t>
            </a:r>
          </a:p>
          <a:p>
            <a:r>
              <a:rPr lang="ru-RU" dirty="0" smtClean="0"/>
              <a:t>Специальные воздушные ванны</a:t>
            </a:r>
          </a:p>
          <a:p>
            <a:r>
              <a:rPr lang="ru-RU" dirty="0" smtClean="0"/>
              <a:t>Хождение босиком Трудно представить жизнь современной российской семьи без телевизора.</a:t>
            </a:r>
          </a:p>
          <a:p>
            <a:r>
              <a:rPr lang="ru-RU" dirty="0" smtClean="0"/>
              <a:t>Телевизор - это окно во внешний мир, и при разумном подходе оно может выполнять функции образовательного, развлекательного и воспитывающего характера.</a:t>
            </a:r>
          </a:p>
          <a:p>
            <a:endParaRPr lang="ru-RU" dirty="0" smtClean="0"/>
          </a:p>
          <a:p>
            <a:r>
              <a:rPr lang="ru-RU" dirty="0" smtClean="0"/>
              <a:t>Суховоздушная баня (сауна)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Закаливание водой</a:t>
            </a:r>
            <a:endParaRPr lang="ru-RU" dirty="0" smtClean="0"/>
          </a:p>
          <a:p>
            <a:r>
              <a:rPr lang="ru-RU" dirty="0" smtClean="0"/>
              <a:t>Умывание и другие гигиенические процедуры</a:t>
            </a:r>
          </a:p>
          <a:p>
            <a:r>
              <a:rPr lang="ru-RU" dirty="0" smtClean="0"/>
              <a:t>Влажное обтирание</a:t>
            </a:r>
          </a:p>
          <a:p>
            <a:r>
              <a:rPr lang="ru-RU" dirty="0" smtClean="0"/>
              <a:t>Обливание ног</a:t>
            </a:r>
          </a:p>
          <a:p>
            <a:r>
              <a:rPr lang="ru-RU" dirty="0" smtClean="0"/>
              <a:t>Душ, общее обливание</a:t>
            </a:r>
          </a:p>
          <a:p>
            <a:r>
              <a:rPr lang="ru-RU" dirty="0" smtClean="0"/>
              <a:t>Купание в водоеме</a:t>
            </a:r>
          </a:p>
          <a:p>
            <a:r>
              <a:rPr lang="ru-RU" dirty="0" smtClean="0"/>
              <a:t>Полоскание горла</a:t>
            </a:r>
          </a:p>
          <a:p>
            <a:pPr algn="ctr"/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на песке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Насыпьте на поднос песок. Возьмите пальчик ребенка в свою </a:t>
            </a:r>
            <a:r>
              <a:rPr lang="ru-RU" b="1" dirty="0" smtClean="0"/>
              <a:t>(«гимнастика мозга»)</a:t>
            </a:r>
            <a:endParaRPr lang="ru-RU" dirty="0" smtClean="0"/>
          </a:p>
          <a:p>
            <a:pPr algn="ctr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руку и проведите им по песку. </a:t>
            </a:r>
            <a:endParaRPr lang="ru-RU" dirty="0"/>
          </a:p>
        </p:txBody>
      </p:sp>
      <p:sp>
        <p:nvSpPr>
          <p:cNvPr id="21507" name="AutoShape 5" descr="blob:https://web.whatsapp.com/eb37fd38-c8c7-44de-a4f6-9f8b55abe91f"/>
          <p:cNvSpPr>
            <a:spLocks noChangeAspect="1" noChangeArrowheads="1"/>
          </p:cNvSpPr>
          <p:nvPr/>
        </p:nvSpPr>
        <p:spPr bwMode="auto">
          <a:xfrm>
            <a:off x="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86520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8" y="285720"/>
            <a:ext cx="314327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Закаливание воздухом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Прогулка в любую погоду в соответствующей одежде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Сон на воздухе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Специальные воздушные ванны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Хождение босиком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Суховоздушная баня (сауна)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Умывание и другие гигиенические процедуры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Влажное обтирание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Обливание ног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Душ, общее обливание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Купание в водоеме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Times New Roman" pitchFamily="18" charset="0"/>
              </a:rPr>
              <a:t>Полоскание горла</a:t>
            </a:r>
          </a:p>
        </p:txBody>
      </p:sp>
      <p:pic>
        <p:nvPicPr>
          <p:cNvPr id="5122" name="Picture 2" descr="hello_html_41481c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8" y="285720"/>
            <a:ext cx="921096" cy="935717"/>
          </a:xfrm>
          <a:prstGeom prst="rect">
            <a:avLst/>
          </a:prstGeom>
          <a:noFill/>
        </p:spPr>
      </p:pic>
      <p:pic>
        <p:nvPicPr>
          <p:cNvPr id="5123" name="Picture 3" descr="hello_html_7079f4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60" y="3000364"/>
            <a:ext cx="1071570" cy="1071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66" y="6858016"/>
            <a:ext cx="314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Световоздушные ванны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Солнечные ванны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Отдых в тени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ello_html_m6b9b08f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36" y="6000760"/>
            <a:ext cx="1071570" cy="8572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66" y="7929586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сестра, Назарьева О.Д.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43314" y="428596"/>
            <a:ext cx="2571768" cy="1000132"/>
          </a:xfrm>
          <a:prstGeom prst="rect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«Психологическое здоровье ребенка и телевидение»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86124" y="1500166"/>
            <a:ext cx="3357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Трудно представить жизнь современной российской семьи без телевизора.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Телевизор - это окно во внешний мир, и при разумном подходе оно может выполнять функции образовательного, развлекательного и воспитывающего характера.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hello_html_m31a9a167.jpg"/>
          <p:cNvPicPr>
            <a:picLocks noChangeAspect="1" noChangeArrowheads="1"/>
          </p:cNvPicPr>
          <p:nvPr/>
        </p:nvPicPr>
        <p:blipFill>
          <a:blip r:embed="rId5"/>
          <a:srcRect t="4168"/>
          <a:stretch>
            <a:fillRect/>
          </a:stretch>
        </p:blipFill>
        <p:spPr bwMode="auto">
          <a:xfrm>
            <a:off x="4071942" y="3500430"/>
            <a:ext cx="1609727" cy="1642516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357562" y="5072066"/>
            <a:ext cx="32861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опасно телевидение для ребенка?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Необходимо учитывать особую впечатлительность детей и способность детской психики к внушению. Защищаясь от неприятных эмоций, ребенок вытесняет их в бессознательную часть психики, поэтому взрослый может не сразу заметить изменения в поведении ребенка (повышенная тревожность, беспокойные сны, невротические симптомы).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Рекомендации для родителей:</a:t>
            </a:r>
            <a:endParaRPr lang="ru-RU" dirty="0" smtClean="0"/>
          </a:p>
          <a:p>
            <a:r>
              <a:rPr lang="ru-RU" dirty="0" smtClean="0"/>
              <a:t>Не поддавайтесь искушению облегчить себе жизнь, усадив малыша перед телевизором и занявшись в это время своими делами. Помните, что психика ребенка формируется только в совместной деятельности со взрослым.</a:t>
            </a:r>
          </a:p>
          <a:p>
            <a:r>
              <a:rPr lang="ru-RU" dirty="0" smtClean="0"/>
              <a:t>Четко регламентируйте просмотр ребенком телепрограмм. Максимальное количество времени у экрана не должно превышать возрастные нормы (от 15-20 минут до 1 часа в день в старшем возрасте).</a:t>
            </a:r>
            <a:r>
              <a:rPr lang="en-US" dirty="0" smtClean="0"/>
              <a:t> https://ds05.infourok.ru/uploads/ex/0702/0008b991-a6cf8076/hello_html_603a798f.jpg</a:t>
            </a:r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15082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285720"/>
            <a:ext cx="32861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• Настораживает романтизация отрицательных героев художественных фильмов. Это формирует у ребенка соответствующие нравственные образцы поведения. Ребенок копирует не слова героя, а его конкретные действия.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• Телевидение не способствует умственному развитию детей, а способствует интеллектуальной пассивности детей. Информация подается в готовом виде, не требует усилий воображения и анализа.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76" y="1285852"/>
            <a:ext cx="30718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Обсуждайте с ребенком сюжеты просмотренных фильмов. Научите ребенка анализировать и оценивать поступки и чувства других людей, это поможет им сформировать свой способ поведения в конкретной ситуации.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Таким образом, мы должны сделать все возможное, чтобы исключить негативное влияние информационного потока на психику ребенка.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8" y="3857620"/>
            <a:ext cx="32861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Не поддавайтесь искушению облегчить себе жизнь, усадив малыша перед телевизором и занявшись в это время своими делами. Помните, что психика ребенка формируется только в совместной деятельности со взрослым.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Четко регламентируйте просмотр ребенком телепрограмм. Максимальное количество времени у экрана не должно превышать возрастные нормы (от 15-20 минут до 1 часа в день в старшем возрасте).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8" y="8001024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dirty="0" smtClean="0"/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Оградите ребенка от просмотра рекламы, информационных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76" y="285720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программ, а также художественных фильмов, ориентированных на взрослую аудиторию.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52" y="6215074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Родители должны помнить, что здоровый ребенок - это счастливый ребенок!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Поэтому здоровье наших детей в наших руках.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80" y="8001024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Педагог-психолог, </a:t>
            </a:r>
          </a:p>
          <a:p>
            <a:r>
              <a:rPr lang="ru-RU" sz="1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1400" dirty="0"/>
          </a:p>
        </p:txBody>
      </p:sp>
      <p:pic>
        <p:nvPicPr>
          <p:cNvPr id="4098" name="Picture 2" descr="hello_html_603a7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4" y="4786314"/>
            <a:ext cx="1857388" cy="148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8" y="285720"/>
            <a:ext cx="6357982" cy="8286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детей. Информация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5728" y="8715404"/>
            <a:ext cx="6357982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15082" y="8774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/>
          </a:p>
        </p:txBody>
      </p:sp>
      <p:pic>
        <p:nvPicPr>
          <p:cNvPr id="3074" name="Picture 2" descr="https://ya-uchitel.ru/_ld/75/7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58" y="357158"/>
            <a:ext cx="6100576" cy="45816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8" y="500062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3078" name="Picture 6" descr="https://xn--j1ahfl.xn--p1ai/data/edu/images/6997_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357819"/>
            <a:ext cx="2969701" cy="1214446"/>
          </a:xfrm>
          <a:prstGeom prst="rect">
            <a:avLst/>
          </a:prstGeom>
          <a:noFill/>
        </p:spPr>
      </p:pic>
      <p:pic>
        <p:nvPicPr>
          <p:cNvPr id="3080" name="Picture 8" descr="https://xn--j1ahfl.xn--p1ai/data/edu/images/6997_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2" y="6858016"/>
            <a:ext cx="3071834" cy="147448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604" y="571500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8" y="735808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3314" y="571500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14752" y="728664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/>
          </a:p>
        </p:txBody>
      </p:sp>
      <p:pic>
        <p:nvPicPr>
          <p:cNvPr id="3082" name="Picture 10" descr="https://xn--j1ahfl.xn--p1ai/data/edu/images/6997_c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4" y="5429256"/>
            <a:ext cx="2571768" cy="959124"/>
          </a:xfrm>
          <a:prstGeom prst="rect">
            <a:avLst/>
          </a:prstGeom>
          <a:noFill/>
        </p:spPr>
      </p:pic>
      <p:pic>
        <p:nvPicPr>
          <p:cNvPr id="3084" name="Picture 12" descr="https://xn--j1ahfl.xn--p1ai/data/edu/images/6997_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3" y="7072330"/>
            <a:ext cx="2589533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1232</Words>
  <PresentationFormat>Экран (4:3)</PresentationFormat>
  <Paragraphs>183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Titanic11</dc:creator>
  <cp:lastModifiedBy>Titanic11</cp:lastModifiedBy>
  <cp:revision>120</cp:revision>
  <dcterms:created xsi:type="dcterms:W3CDTF">2022-03-03T07:41:07Z</dcterms:created>
  <dcterms:modified xsi:type="dcterms:W3CDTF">2022-06-17T02:42:57Z</dcterms:modified>
</cp:coreProperties>
</file>